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262" r:id="rId4"/>
    <p:sldId id="280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81" r:id="rId14"/>
    <p:sldId id="282" r:id="rId15"/>
    <p:sldId id="283" r:id="rId16"/>
    <p:sldId id="286" r:id="rId17"/>
    <p:sldId id="284" r:id="rId18"/>
    <p:sldId id="285" r:id="rId19"/>
    <p:sldId id="270" r:id="rId20"/>
    <p:sldId id="273" r:id="rId21"/>
    <p:sldId id="279" r:id="rId22"/>
    <p:sldId id="274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</c:dPt>
          <c:dLbls>
            <c:dLbl>
              <c:idx val="0"/>
              <c:layout>
                <c:manualLayout>
                  <c:x val="-0.10047747122989838"/>
                  <c:y val="0.146596695044418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446558763487822E-2"/>
                  <c:y val="-0.218221624878506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918209372439632E-2"/>
                  <c:y val="0.107153947727278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                     (2 человека)</c:v>
                </c:pt>
                <c:pt idx="1">
                  <c:v>Не только      (10 Человек)</c:v>
                </c:pt>
                <c:pt idx="2">
                  <c:v>Трудно сказать (1 Человек)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44445161686303802"/>
          <c:y val="0.13144660674146386"/>
          <c:w val="0.28640243476567739"/>
          <c:h val="0.86855339325853664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9527680567706815E-2"/>
                  <c:y val="0.172055419999966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0942937688344518E-2"/>
                  <c:y val="0.136766681013044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194414066297369"/>
                  <c:y val="-0.21431729386014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549498153008746"/>
                  <c:y val="6.92107343279786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Самостоятельность ребёнка (1 человек)</c:v>
                </c:pt>
                <c:pt idx="1">
                  <c:v>Всестороннее развитие (1 человек)</c:v>
                </c:pt>
                <c:pt idx="2">
                  <c:v>Интеллектуальная подготовка (6 человек)</c:v>
                </c:pt>
                <c:pt idx="3">
                  <c:v>Затрудняюсь ответить      (5 человек)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676858174690143"/>
          <c:y val="0"/>
          <c:w val="0.47928709158508148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0847174388030974"/>
                  <c:y val="0.13790057035002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819450520073868"/>
                  <c:y val="1.47115910722323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071088166129702"/>
                  <c:y val="-0.118968308555707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685476815398068"/>
                  <c:y val="-5.615829569925756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Затрудняюсь ответить     (2 человека)</c:v>
                </c:pt>
                <c:pt idx="1">
                  <c:v>Готовность ребенка к школе (2 человека)</c:v>
                </c:pt>
                <c:pt idx="2">
                  <c:v>Осебенности школьной программы (3 человека)</c:v>
                </c:pt>
                <c:pt idx="3">
                  <c:v>Выбор школы и учителя (6 человек)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4034019368211"/>
          <c:y val="0"/>
          <c:w val="0.49259659806317818"/>
          <c:h val="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7327515509972591"/>
                  <c:y val="-0.123182935965084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737333522396138"/>
                  <c:y val="0.117180680411700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Достаточно (10 человек)</c:v>
                </c:pt>
                <c:pt idx="1">
                  <c:v>Частично       (5 человек)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0899568663911"/>
          <c:y val="0.22162074131978357"/>
          <c:w val="0.34826624166397935"/>
          <c:h val="0.7513311020997667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5195466236298241"/>
                  <c:y val="-0.12780358756486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181291065987752"/>
                  <c:y val="0.147915626740455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 специалистам ДОУ (10 человек)</c:v>
                </c:pt>
                <c:pt idx="1">
                  <c:v>Справлялись самостоятельно (5 человек)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4162644661901"/>
          <c:y val="0.2205625311977864"/>
          <c:w val="0.38381707588045844"/>
          <c:h val="0.6617245093019560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layout>
                <c:manualLayout>
                  <c:x val="0.12876055321584237"/>
                  <c:y val="-0.178618401374206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Развивать самостоятельность ребенка (2 человека)</c:v>
                </c:pt>
                <c:pt idx="1">
                  <c:v>Научить читать, писать, считать (1 человек)</c:v>
                </c:pt>
                <c:pt idx="2">
                  <c:v>Выбор школы и учителя (2 человека)</c:v>
                </c:pt>
                <c:pt idx="3">
                  <c:v>Психологический настрой (понимание и поддержка ребенка) (9 человек)</c:v>
                </c:pt>
                <c:pt idx="4">
                  <c:v>Уже готовы (1 человек)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98760735268554"/>
          <c:y val="6.0844094245938639E-2"/>
          <c:w val="0.33751373563535075"/>
          <c:h val="0.922716279387759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Готов</c:v>
                </c:pt>
                <c:pt idx="1">
                  <c:v>Условно готов</c:v>
                </c:pt>
                <c:pt idx="2">
                  <c:v>Не готов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Готов</c:v>
                </c:pt>
                <c:pt idx="1">
                  <c:v>Условно готов</c:v>
                </c:pt>
                <c:pt idx="2">
                  <c:v>Не готов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13856"/>
        <c:axId val="124813888"/>
      </c:barChart>
      <c:catAx>
        <c:axId val="8511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813888"/>
        <c:crosses val="autoZero"/>
        <c:auto val="1"/>
        <c:lblAlgn val="ctr"/>
        <c:lblOffset val="100"/>
        <c:noMultiLvlLbl val="0"/>
      </c:catAx>
      <c:valAx>
        <c:axId val="1248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113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ADACB-D7C7-4FCB-8FF9-FD46F62A848C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BFC0-C169-48C9-9FD0-DE6F5F65A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1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BFC0-C169-48C9-9FD0-DE6F5F65A3B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3237B-92E7-4E14-AD06-FE8C2AC30B76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CFD61-F313-440D-B052-F180FAAAA1F0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84D63-5286-4006-B15D-2C73A04767A0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54EEA6-A35C-4BF9-94E6-83BD31FAD4A9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04F5C-995D-4244-A9B1-FF44E5507727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2108-84DE-4B02-BDDF-EA482A574BF4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7BF1F-AD66-472D-BF94-DECB7EF8136A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C0CD7-1CC7-46F2-B7B7-05A504AEB5B8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7667B-FCBA-4093-9F64-794809C55044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40E90-B231-4F23-BE0B-4B1265DEC471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53F6C-008E-42C3-A472-5226DE440B56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490B53-ABE9-4D25-89E4-B504E76253EC}" type="datetime1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21D5F52-7D8A-4551-B070-2B8AAE4A9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85728"/>
            <a:ext cx="8572560" cy="628654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.free-lance.ru/users/Fantom-pro/upload/f_4a9c36c988a8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892480" cy="482453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</a:rPr>
              <a:t>Отчет по Проекту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  Родительских клубов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«Школа будущего первоклассника»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sz="2000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Учитель-логопед:СадыковаО.В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Игнатюгина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Педаог-псиолог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Бунина Т. А.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2000" dirty="0">
              <a:solidFill>
                <a:schemeClr val="bg1"/>
              </a:solidFill>
              <a:latin typeface="Arba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14290"/>
            <a:ext cx="867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19»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923928" y="6356350"/>
            <a:ext cx="4824536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50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Практикум </a:t>
            </a:r>
            <a:r>
              <a:rPr lang="ru-RU" sz="1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«Готовимся к школе в игре»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/>
              <a:t>/совместное занятие/</a:t>
            </a:r>
            <a:endParaRPr lang="ru-RU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9360">
            <a:off x="611560" y="400506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2780">
            <a:off x="5374340" y="3788978"/>
            <a:ext cx="3000333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19168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Цветок «Будущий школьник»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780928"/>
            <a:ext cx="230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в какой команде»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08518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преобразовании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608" y="593467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«В школе хорошо,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детском саду лучше»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0467">
            <a:off x="5603880" y="1834655"/>
            <a:ext cx="3419744" cy="262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5357">
            <a:off x="270904" y="1737636"/>
            <a:ext cx="2558519" cy="234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693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Тренинг </a:t>
            </a:r>
            <a:b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«Общаться с первоклассником, как?»</a:t>
            </a:r>
            <a:b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/>
              <a:t>/ родители и дети /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 rot="325803">
            <a:off x="718740" y="5134197"/>
            <a:ext cx="179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«Здравствуйте!»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96863">
            <a:off x="6759151" y="5837631"/>
            <a:ext cx="173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«Зеркало»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Былинушка\Desktop\Для конференции\DSC01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0154">
            <a:off x="520352" y="2263962"/>
            <a:ext cx="3936945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C:\Users\Былинушка\Desktop\Для конференции\CIMG01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1051">
            <a:off x="5405619" y="2365665"/>
            <a:ext cx="3106968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Ирина\Фотографии\Общаться с ребенком,как III занятие\P1080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7522">
            <a:off x="486140" y="319226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980728"/>
            <a:ext cx="310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чем рассказывает рисунок?»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594928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по словесному описанию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Надежда\Desktop\фото\103___11\IMG_02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906390" cy="292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Надежда\Desktop\фото\103___11\IMG_02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9989">
            <a:off x="917239" y="877878"/>
            <a:ext cx="3927006" cy="294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Педагогическая   гостиная  -2014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857651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«Маршрут обучения будущего первоклассника»</a:t>
            </a:r>
          </a:p>
          <a:p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педагогического мастерства родителей, вовлечение в образовательное пространство дошкольного учреждения в вопросах воспитания, обучения и подготовке к школьному обучению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«Традиции семейного воспитания по здоровому образу жизни»  - воспитатель Леонова Н.Н.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«Какой я представляю школу, где будет учиться мой ребёнок» (по рисункам детей, взрослых) - педагог - психолог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О.Ю.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способностей детей» – учитель - логопед Садыкова О.В.</a:t>
            </a:r>
          </a:p>
          <a:p>
            <a:pPr>
              <a:buFont typeface="Arial" pitchFamily="34" charset="0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«Какая школа сегодняшнего дня» - презентация учителя начального звена МОСШ №32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Кантаева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Д.А.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Desktop\Фото школа первоклассн\IMG_053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8155">
            <a:off x="4746399" y="580482"/>
            <a:ext cx="3849955" cy="276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Desktop\Фото школа первоклассн\IMG_05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911">
            <a:off x="517878" y="510793"/>
            <a:ext cx="3680317" cy="278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Desktop\Фото школа первоклассн\IMG_05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733">
            <a:off x="801681" y="3441738"/>
            <a:ext cx="3577785" cy="269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esktop\Фото школа первоклассн\IMG_053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2607">
            <a:off x="5012523" y="3518803"/>
            <a:ext cx="3548110" cy="267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Фото школа первоклассн\IMG_05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166">
            <a:off x="501533" y="772702"/>
            <a:ext cx="3638455" cy="234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ADMIN\Desktop\Фото школа первоклассн\IMG_05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7578">
            <a:off x="719644" y="3417321"/>
            <a:ext cx="3320357" cy="252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Фото школа первоклассн\IMG_054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0916">
            <a:off x="4513727" y="733686"/>
            <a:ext cx="3404943" cy="240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DMIN\Desktop\Фото школа первоклассн\IMG_054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151">
            <a:off x="4406764" y="3651888"/>
            <a:ext cx="3616620" cy="246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90" y="720540"/>
            <a:ext cx="8820317" cy="49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28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Практикум  для 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Маршрут исследования. Практикум психолога.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знания родителей в вопросах готовности ребёнка, умение сконцентрировать свои знания и быть самим готовым  к решению проблем, связанных с переходом из детского сада в школу «Родитель – первый учитель»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Теоретическая часть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«Тип личности ребёнка и его готовность к школе» - воспитатель Леонова Н.Н.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«Игровая деятельность – основа  психологического развития и формирования произвольной сферы» – психолог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О.Ю.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Практическая часть: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«Подготовка родителей к работе с детьми при подготовке к школе, маршруты следования» (возможности + интересы + потребности + варианты выбора) - психолог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О.Ю.</a:t>
            </a:r>
          </a:p>
          <a:p>
            <a:pPr>
              <a:buFont typeface="Arial" charset="0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«Новые формы обучения в лицее» - презентация учителя начального звена ЛИЦЕЙ № 2</a:t>
            </a:r>
          </a:p>
          <a:p>
            <a:pPr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Всероссийский интернет-конкурс "Моя педагогическая инициатива"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Фото школа первоклассн\IMG_075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614">
            <a:off x="571472" y="571480"/>
            <a:ext cx="4786346" cy="3357586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ADMIN\Desktop\Фото школа первоклассн\IMG_075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7206">
            <a:off x="3786182" y="3000372"/>
            <a:ext cx="4800173" cy="3386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Заключительный этап.</a:t>
            </a:r>
            <a:br>
              <a:rPr lang="ru-RU" sz="4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096344"/>
          </a:xfrm>
        </p:spPr>
        <p:txBody>
          <a:bodyPr/>
          <a:lstStyle/>
          <a:p>
            <a:pPr lvl="1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информацию полученную на основном этапе, подвести итоги проекта </a:t>
            </a:r>
          </a:p>
          <a:p>
            <a:pPr lvl="1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и приемы: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родителей,</a:t>
            </a:r>
          </a:p>
          <a:p>
            <a:pPr lv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диагностика  детей, оформление  папки – </a:t>
            </a:r>
          </a:p>
          <a:p>
            <a:pPr lv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«Советы родителям будущих первоклассников»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4073236"/>
          <a:ext cx="4180052" cy="28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3429000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bat" pitchFamily="2" charset="0"/>
                <a:cs typeface="Times New Roman" pitchFamily="18" charset="0"/>
              </a:rPr>
              <a:t>Достаточно ли вы получили информации по подготовке ребёнка к школе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788024" y="3933056"/>
          <a:ext cx="41764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364502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bat" pitchFamily="2" charset="0"/>
                <a:cs typeface="Times New Roman" pitchFamily="18" charset="0"/>
              </a:rPr>
              <a:t>К кому вы обращались </a:t>
            </a:r>
            <a:br>
              <a:rPr lang="ru-RU" sz="2000" b="1" dirty="0" smtClean="0">
                <a:solidFill>
                  <a:schemeClr val="tx2"/>
                </a:solidFill>
                <a:latin typeface="Arbat" pitchFamily="2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bat" pitchFamily="2" charset="0"/>
                <a:cs typeface="Times New Roman" pitchFamily="18" charset="0"/>
              </a:rPr>
              <a:t>за  помощью?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6732240" cy="2448272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3000" dirty="0" smtClean="0">
                <a:latin typeface="Adventure" pitchFamily="2" charset="0"/>
              </a:rPr>
              <a:t>      	</a:t>
            </a:r>
            <a:r>
              <a:rPr lang="ru-RU" sz="2000" b="1" dirty="0" smtClean="0">
                <a:solidFill>
                  <a:srgbClr val="C00000"/>
                </a:solidFill>
                <a:latin typeface="Adventure" pitchFamily="2" charset="0"/>
              </a:rPr>
              <a:t>Завершение дошкольного детства и поступление в школу – переломный момент в жизни каждого ребёнка.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dventure" pitchFamily="2" charset="0"/>
              </a:rPr>
              <a:t>		Начало школьного обучения кардинальным образом меняет весь образ жизни воспитанника и предъявляет серьёзные требования к его физическому и психическому здоровью.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dventure" pitchFamily="2" charset="0"/>
              </a:rPr>
              <a:t>          	Родителям и детям необходима помощь в подготовке и встрече с новой для них школьной ситуацией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dventure" pitchFamily="2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Adventure" pitchFamily="2" charset="0"/>
              </a:rPr>
              <a:t>	</a:t>
            </a:r>
            <a:endParaRPr lang="ru-RU" sz="2000" dirty="0">
              <a:latin typeface="Adventure" pitchFamily="2" charset="0"/>
            </a:endParaRPr>
          </a:p>
        </p:txBody>
      </p:sp>
      <p:pic>
        <p:nvPicPr>
          <p:cNvPr id="5" name="Picture 10" descr="IMG_03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2825">
            <a:off x="1389233" y="3608159"/>
            <a:ext cx="3713102" cy="299052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G_03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576272" cy="288031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1 сентябр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9236">
            <a:off x="6342036" y="907812"/>
            <a:ext cx="2648976" cy="19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48064" y="4293096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Adventure" pitchFamily="2" charset="0"/>
              </a:rPr>
              <a:t>Для этого был разработан     </a:t>
            </a:r>
            <a:r>
              <a:rPr lang="ru-RU" sz="2000" b="1" dirty="0" smtClean="0">
                <a:latin typeface="Adventure" pitchFamily="2" charset="0"/>
              </a:rPr>
              <a:t>проект</a:t>
            </a:r>
            <a:endParaRPr lang="ru-RU" sz="2000" dirty="0" smtClean="0">
              <a:latin typeface="Adventure" pitchFamily="2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dventure" pitchFamily="2" charset="0"/>
              </a:rPr>
              <a:t>    «Школа будущего первоклассника»</a:t>
            </a:r>
            <a:endParaRPr lang="ru-RU" sz="2000" dirty="0">
              <a:latin typeface="Adventure" pitchFamily="2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16016" y="5634314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01 сентября по 31 мая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MG_03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5956">
            <a:off x="398022" y="3903592"/>
            <a:ext cx="3576272" cy="288031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68152"/>
          </a:xfrm>
        </p:spPr>
        <p:txBody>
          <a:bodyPr/>
          <a:lstStyle/>
          <a:p>
            <a:r>
              <a:rPr lang="ru-RU" sz="3600" dirty="0" smtClean="0">
                <a:latin typeface="Arbat" pitchFamily="2" charset="0"/>
                <a:cs typeface="Times New Roman" pitchFamily="18" charset="0"/>
              </a:rPr>
              <a:t>В чем заключается </a:t>
            </a:r>
            <a:br>
              <a:rPr lang="ru-RU" sz="3600" dirty="0" smtClean="0">
                <a:latin typeface="Arbat" pitchFamily="2" charset="0"/>
                <a:cs typeface="Times New Roman" pitchFamily="18" charset="0"/>
              </a:rPr>
            </a:br>
            <a:r>
              <a:rPr lang="ru-RU" sz="3600" dirty="0" smtClean="0">
                <a:latin typeface="Arbat" pitchFamily="2" charset="0"/>
                <a:cs typeface="Times New Roman" pitchFamily="18" charset="0"/>
              </a:rPr>
              <a:t>готовность родителей к поступлению ребенка  в школу?</a:t>
            </a:r>
            <a:endParaRPr lang="ru-RU" sz="3600" dirty="0">
              <a:latin typeface="Arbat" pitchFamily="2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700808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Диагностика готовности к школе</a:t>
            </a:r>
            <a:br>
              <a:rPr lang="ru-RU" dirty="0" smtClean="0"/>
            </a:br>
            <a:r>
              <a:rPr lang="ru-RU" sz="2400" dirty="0" smtClean="0"/>
              <a:t>/Л.А. </a:t>
            </a:r>
            <a:r>
              <a:rPr lang="ru-RU" sz="2400" dirty="0" err="1" smtClean="0"/>
              <a:t>Ясюкова</a:t>
            </a:r>
            <a:r>
              <a:rPr lang="ru-RU" sz="2400" dirty="0" smtClean="0"/>
              <a:t>/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Adventure" pitchFamily="2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каждого занятия родителям выдавались буклеты, которые отражали основное содержание прошедшей встречи, как своеобразное напоминание о ней и повод обсудить затронувшие вопросы в условиях семьи.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J02899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93">
            <a:off x="6394042" y="211321"/>
            <a:ext cx="2230571" cy="18336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Надежда\Desktop\CIMG27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2476">
            <a:off x="3923066" y="516577"/>
            <a:ext cx="5007810" cy="3755858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дежда\Desktop\CIMG2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6726">
            <a:off x="522831" y="193169"/>
            <a:ext cx="2674502" cy="3566002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Надежда\Desktop\CIMG27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4037">
            <a:off x="1146890" y="3902111"/>
            <a:ext cx="1995924" cy="2661232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Надежда\Desktop\CIMG27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154">
            <a:off x="2753848" y="3923643"/>
            <a:ext cx="2059294" cy="2745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C:\Users\Надежда\Desktop\CIMG27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9404">
            <a:off x="4504432" y="4080032"/>
            <a:ext cx="2002942" cy="2670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827584" y="116632"/>
            <a:ext cx="5320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Выпуск газеты  для родителей,                       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памяток.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036712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Arbat" pitchFamily="2" charset="0"/>
              </a:rPr>
              <a:t>Спасибо за  внимание!</a:t>
            </a:r>
            <a:endParaRPr lang="ru-RU" sz="5400" b="1" i="1" dirty="0">
              <a:solidFill>
                <a:srgbClr val="C00000"/>
              </a:solidFill>
              <a:latin typeface="Arbat" pitchFamily="2" charset="0"/>
            </a:endParaRPr>
          </a:p>
        </p:txBody>
      </p:sp>
      <p:pic>
        <p:nvPicPr>
          <p:cNvPr id="7" name="Picture 5" descr="j0415380"/>
          <p:cNvPicPr>
            <a:picLocks noChangeAspect="1" noChangeArrowheads="1"/>
          </p:cNvPicPr>
          <p:nvPr/>
        </p:nvPicPr>
        <p:blipFill>
          <a:blip r:embed="rId2" cstate="email">
            <a:lum bright="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9117">
            <a:off x="4058188" y="3443979"/>
            <a:ext cx="3240360" cy="29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174035"/>
          </a:xfrm>
        </p:spPr>
        <p:txBody>
          <a:bodyPr/>
          <a:lstStyle/>
          <a:p>
            <a:pPr marL="0" indent="376238">
              <a:buNone/>
              <a:tabLst>
                <a:tab pos="0" algn="l"/>
              </a:tabLst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проекта является повышение компетентности родителей по вопросам готовности детей к школьному обучению. </a:t>
            </a:r>
          </a:p>
          <a:p>
            <a:pPr marL="0" indent="376238">
              <a:buNone/>
              <a:tabLst>
                <a:tab pos="0" algn="l"/>
              </a:tabLst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79388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Осуществить информационно-просветительскую работу по теме «Готовность детей к школе»;</a:t>
            </a:r>
          </a:p>
          <a:p>
            <a:pPr marL="0" lvl="0" indent="179388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родителей с элементами педагогической диагностики отдельных сторон готовности ребенка к школьному обучению, развивать знания и умения, связанные сформированием разных аспектов готовности к школе в условиях семьи; </a:t>
            </a:r>
          </a:p>
          <a:p>
            <a:pPr marL="0" lvl="0" indent="179388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осознанность педагогического воздействия родителей на детей в процессе повседневного общения;</a:t>
            </a:r>
          </a:p>
          <a:p>
            <a:pPr marL="0" lvl="0" indent="179388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Научить родителей решать психологические и педагогические проблемные ситуации, связанные с подготовкой и обучением детей в школе, оказывать им эмоциональную поддержку.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Формы  работы  специалистов ДОУ  с  родителями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7"/>
            <a:ext cx="4536504" cy="1512167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</a:t>
            </a:r>
          </a:p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 – информационные</a:t>
            </a:r>
          </a:p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 - просветительские</a:t>
            </a:r>
          </a:p>
          <a:p>
            <a:endParaRPr lang="ru-RU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148064" y="4077072"/>
            <a:ext cx="1419225" cy="12033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995936" y="4293096"/>
            <a:ext cx="1080120" cy="3182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940152" y="2852936"/>
            <a:ext cx="360040" cy="122413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932040" y="5331446"/>
            <a:ext cx="720080" cy="61783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16216" y="4941168"/>
            <a:ext cx="720080" cy="2880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516216" y="4005064"/>
            <a:ext cx="576064" cy="4320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139952" y="4941168"/>
            <a:ext cx="1080120" cy="2880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5259438"/>
            <a:ext cx="360040" cy="54582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 flipH="1" flipV="1">
            <a:off x="4716016" y="3645024"/>
            <a:ext cx="639889" cy="60827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83568" y="386104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МОСШ №32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5013176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Зам. зав. по ВМР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85832" y="5805264"/>
            <a:ext cx="1972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16016" y="573325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физвоспитанию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2370" y="3244334"/>
            <a:ext cx="208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08104" y="249289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56176" y="342900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подготовительных групп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76256" y="515719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плаванию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95428">
            <a:off x="251520" y="3284984"/>
            <a:ext cx="3240360" cy="9361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Считаете ли вы, что подготовку к школе ребенок получает в своей семье?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3861048"/>
          <a:ext cx="377991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6512" y="214290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2339752" y="4077072"/>
          <a:ext cx="38164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47864" y="2924944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bat" pitchFamily="2" charset="0"/>
              </a:rPr>
              <a:t>В чем проявляется</a:t>
            </a:r>
            <a:r>
              <a:rPr lang="en-US" sz="2000" b="1" dirty="0" smtClean="0">
                <a:solidFill>
                  <a:srgbClr val="7030A0"/>
                </a:solidFill>
                <a:latin typeface="Arbat" pitchFamily="2" charset="0"/>
              </a:rPr>
              <a:t/>
            </a:r>
            <a:br>
              <a:rPr lang="en-US" sz="2000" b="1" dirty="0" smtClean="0">
                <a:solidFill>
                  <a:srgbClr val="7030A0"/>
                </a:solidFill>
                <a:latin typeface="Arbat" pitchFamily="2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bat" pitchFamily="2" charset="0"/>
              </a:rPr>
              <a:t> подготовка  к школе?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5687616" y="3573016"/>
          <a:ext cx="345638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 rot="783900">
            <a:off x="5478873" y="2892296"/>
            <a:ext cx="2498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bat" pitchFamily="2" charset="0"/>
              </a:rPr>
              <a:t>Что для вас сейчас самое важное при подготовке детей к школе?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46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Реализация проекта предполагает следующие этапы: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908720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Диагностический этап</a:t>
            </a:r>
          </a:p>
          <a:p>
            <a:pPr lvl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уровень готовности родителей и  детей к школьному обучению.</a:t>
            </a:r>
          </a:p>
          <a:p>
            <a:pPr lvl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:анкетирование, тестирование, наблюдение, беседы и индивидуальные консультации.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38437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 algn="ctr">
              <a:buNone/>
            </a:pPr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тематику встреч, отобрать информационный материал, игры и упражнения, соответствующие целям встреч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Методы и приёмы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Беседы, презентации, практические упражнения, просмотр видео интервью, коммуникативные игры.</a:t>
            </a:r>
          </a:p>
        </p:txBody>
      </p:sp>
      <p:pic>
        <p:nvPicPr>
          <p:cNvPr id="6" name="Picture 2" descr="Картинка 16 из 1544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08563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J02875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638" y="196318"/>
            <a:ext cx="14896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Педагогическая   гостиная  -2013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 smtClean="0"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4744"/>
            <a:ext cx="85689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Тема: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«Маршрут обучения будущего первоклассника»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педагогического мастерства родителей, вовлечение в образовательное пространство дошкольного учреждения в вопросах воспитания, обучения и подготовке к школьному обучению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ребёнок – успешный ученик»  - воспитатель Леонова Н.Н.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«Какой я представляю школу, где будет учиться мой ребёнок» - педагог - психолог Филимонова Е.С.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способностей детей» – учитель - логопед Садыкова О.В.</a:t>
            </a:r>
          </a:p>
          <a:p>
            <a:pPr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«Какая школа сегодняшнего дня» - презентация учителя начального звена МОСШ №32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Надежда\Desktop\фото\103___11\IMG_0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8470">
            <a:off x="247470" y="4441278"/>
            <a:ext cx="2898679" cy="2173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адежда\Desktop\фото\103___11\IMG_0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206">
            <a:off x="5834026" y="4388246"/>
            <a:ext cx="3047002" cy="2321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Надежда\Desktop\фото\103___11\IMG_02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942869" cy="2207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Практикум  для  родителей</a:t>
            </a:r>
            <a:endParaRPr lang="ru-RU" sz="4800" b="1" dirty="0"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7"/>
            <a:ext cx="9324528" cy="3528391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Уровень готовности детей и родителей при переходе из детского сада в школу.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знания родителей в вопросах готовности ребёнка, умение сконцентрировать свои знания и быть самим готовым  к решению проблем, связанных с переходом из детского сада в школу «Родитель – первый учитель»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Теоретическая часть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«Тип личности ребёнка и его готовность к школе» - воспитатель Леонова Н.Н.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«Игровая деятельность – основа  психологического развития и формирования произвольной сферы» – воспитатель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Гадючко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Практическая часть: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«Подготовка родителей к работе с детьми при подготовке к школе, маршруты следования» - психолог Филимонова Е.С.</a:t>
            </a:r>
          </a:p>
          <a:p>
            <a:pPr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Представление методической литературы в помощь родителям по развитию навыков письма, чтения и речевой активности.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Шарафутдинова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адежда\Desktop\фото\103___11\IMG_02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7282">
            <a:off x="707986" y="4630137"/>
            <a:ext cx="2769131" cy="2076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дежда\Desktop\фото\103___11\IMG_02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7866">
            <a:off x="5920376" y="4425226"/>
            <a:ext cx="2869318" cy="2151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C:\Users\Былинушка\Desktop\Для конференции\P1010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1065">
            <a:off x="4033847" y="2705590"/>
            <a:ext cx="4677642" cy="350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C:\Users\Былинушка\Desktop\Для конференции\P10105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8334">
            <a:off x="147063" y="2047000"/>
            <a:ext cx="4233082" cy="317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67544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Конференция: «Здоровый ребенок – умный ребенок»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977</TotalTime>
  <Words>768</Words>
  <Application>Microsoft Office PowerPoint</Application>
  <PresentationFormat>Экран (4:3)</PresentationFormat>
  <Paragraphs>139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Тема35</vt:lpstr>
      <vt:lpstr>  Отчет по Проекту   Родительских клубов  «Школа будущего первоклассника»       Руководители: Учитель-логопед:СадыковаО.В.                                                                  воспитатель: Игнатюгина В.М.                                                              Педаог-псиолог Бунина Т. А.                                  </vt:lpstr>
      <vt:lpstr>Презентация PowerPoint</vt:lpstr>
      <vt:lpstr>Презентация PowerPoint</vt:lpstr>
      <vt:lpstr>Формы  работы  специалистов ДОУ  с  родителями</vt:lpstr>
      <vt:lpstr>Считаете ли вы, что подготовку к школе ребенок получает в своей семье?</vt:lpstr>
      <vt:lpstr>Презентация PowerPoint</vt:lpstr>
      <vt:lpstr>Педагогическая   гостиная  -2013  </vt:lpstr>
      <vt:lpstr>Практикум  для  родителей</vt:lpstr>
      <vt:lpstr>Презентация PowerPoint</vt:lpstr>
      <vt:lpstr>Практикум  «Готовимся к школе в игре»  /совместное занятие/</vt:lpstr>
      <vt:lpstr>Тренинг  «Общаться с первоклассником, как?» / родители и дети /</vt:lpstr>
      <vt:lpstr>Презентация PowerPoint</vt:lpstr>
      <vt:lpstr>Педагогическая   гостиная  -2014 </vt:lpstr>
      <vt:lpstr>Презентация PowerPoint</vt:lpstr>
      <vt:lpstr>Презентация PowerPoint</vt:lpstr>
      <vt:lpstr>Презентация PowerPoint</vt:lpstr>
      <vt:lpstr>Практикум  для  родителей</vt:lpstr>
      <vt:lpstr>Презентация PowerPoint</vt:lpstr>
      <vt:lpstr>Заключительный этап. </vt:lpstr>
      <vt:lpstr>В чем заключается  готовность родителей к поступлению ребенка  в школу?</vt:lpstr>
      <vt:lpstr>Диагностика готовности к школе /Л.А. Ясюкова/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клуб «Школа первоклассных родителей»</dc:title>
  <dc:creator>Ирина</dc:creator>
  <cp:lastModifiedBy>Костя</cp:lastModifiedBy>
  <cp:revision>112</cp:revision>
  <dcterms:created xsi:type="dcterms:W3CDTF">2012-05-08T08:26:07Z</dcterms:created>
  <dcterms:modified xsi:type="dcterms:W3CDTF">2022-02-12T23:07:08Z</dcterms:modified>
</cp:coreProperties>
</file>